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Line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Line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Lorem Ipsum Dolor"/>
          <p:cNvSpPr txBox="1"/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buClrTx/>
              <a:buFontTx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ClrTx/>
              <a:buFontTx/>
              <a:defRPr sz="24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 txBox="1"/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spcBef>
                <a:spcPts val="1200"/>
              </a:spcBef>
              <a:buClrTx/>
              <a:buFontTx/>
              <a:defRPr i="1" sz="3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8" name="“Type a quote here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spcBef>
                <a:spcPts val="0"/>
              </a:spcBef>
              <a:buClrTx/>
              <a:buFontTx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Line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" name="Line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" name="Lorem Ipsum Dolor"/>
          <p:cNvSpPr txBox="1"/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buClrTx/>
              <a:buFontTx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31" name="Image"/>
          <p:cNvSpPr/>
          <p:nvPr>
            <p:ph type="pic" idx="14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ClrTx/>
              <a:buFontTx/>
              <a:defRPr sz="24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Line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" name="Lorem Ipsum Dolor"/>
          <p:cNvSpPr txBox="1"/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buClrTx/>
              <a:buFontTx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52" name="Image"/>
          <p:cNvSpPr/>
          <p:nvPr>
            <p:ph type="pic" sz="half" idx="14"/>
          </p:nvPr>
        </p:nvSpPr>
        <p:spPr>
          <a:xfrm>
            <a:off x="6818219" y="647699"/>
            <a:ext cx="5588001" cy="8331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>
              <a:spcBef>
                <a:spcPts val="0"/>
              </a:spcBef>
              <a:buClrTx/>
              <a:buFontTx/>
              <a:defRPr sz="24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Image"/>
          <p:cNvSpPr/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quarter" idx="13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Image"/>
          <p:cNvSpPr/>
          <p:nvPr>
            <p:ph type="pic" sz="quarter" idx="14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Image"/>
          <p:cNvSpPr/>
          <p:nvPr>
            <p:ph type="pic" sz="half" idx="15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Tx/>
        <a:buFont typeface="Zapf Dingbats"/>
        <a:buNone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1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16.png"/><Relationship Id="rId4" Type="http://schemas.openxmlformats.org/officeDocument/2006/relationships/image" Target="../media/image34.png"/><Relationship Id="rId5" Type="http://schemas.openxmlformats.org/officeDocument/2006/relationships/image" Target="../media/image18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1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3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10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3" Type="http://schemas.openxmlformats.org/officeDocument/2006/relationships/hyperlink" Target="https://www.linkedin.com/in/steve-griswold-data-scientist/" TargetMode="External"/><Relationship Id="rId4" Type="http://schemas.openxmlformats.org/officeDocument/2006/relationships/hyperlink" Target="https://github.com/SteveGriswold3" TargetMode="External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hyperlink" Target="https://en.wikipedia.org/wiki/Yelp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teve Griswold | Data Scienc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Steve Griswold | Data Science</a:t>
            </a:r>
          </a:p>
        </p:txBody>
      </p:sp>
      <p:sp>
        <p:nvSpPr>
          <p:cNvPr id="134" name="Agile Data Scienc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 algn="l"/>
            <a:r>
              <a:t>Agile Data Science</a:t>
            </a:r>
          </a:p>
        </p:txBody>
      </p:sp>
      <p:sp>
        <p:nvSpPr>
          <p:cNvPr id="135" name="Galvanize Data Science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t>Galvanize Data Science</a:t>
            </a:r>
          </a:p>
          <a:p>
            <a:pPr algn="ctr"/>
            <a:r>
              <a:t>September 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word_vector_example.jpg" descr="word_vector_example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11473" y="2324099"/>
            <a:ext cx="5804854" cy="5824847"/>
          </a:xfrm>
          <a:prstGeom prst="rect">
            <a:avLst/>
          </a:prstGeom>
        </p:spPr>
      </p:pic>
      <p:sp>
        <p:nvSpPr>
          <p:cNvPr id="177" name="Vectorizing Review Com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Vectorizing Review Comments</a:t>
            </a:r>
          </a:p>
        </p:txBody>
      </p:sp>
      <p:sp>
        <p:nvSpPr>
          <p:cNvPr id="178" name="Results…"/>
          <p:cNvSpPr txBox="1"/>
          <p:nvPr>
            <p:ph type="body" sz="half" idx="1"/>
          </p:nvPr>
        </p:nvSpPr>
        <p:spPr>
          <a:xfrm>
            <a:off x="508000" y="2730500"/>
            <a:ext cx="5816600" cy="5242783"/>
          </a:xfrm>
          <a:prstGeom prst="rect">
            <a:avLst/>
          </a:prstGeom>
        </p:spPr>
        <p:txBody>
          <a:bodyPr/>
          <a:lstStyle/>
          <a:p>
            <a:pPr marL="444500" indent="-190500">
              <a:buClrTx/>
              <a:buSzPct val="80000"/>
              <a:buFontTx/>
              <a:buBlip>
                <a:blip r:embed="rId3"/>
              </a:buBlip>
            </a:pPr>
            <a:r>
              <a:t>Results</a:t>
            </a:r>
          </a:p>
          <a:p>
            <a:pPr lvl="1"/>
            <a:r>
              <a:t>Vocabulary</a:t>
            </a:r>
          </a:p>
          <a:p>
            <a:pPr lvl="1"/>
            <a:r>
              <a:t>Word Count</a:t>
            </a:r>
          </a:p>
          <a:p>
            <a:pPr marL="444500" indent="-190500">
              <a:buClrTx/>
              <a:buSzPct val="80000"/>
              <a:buFontTx/>
              <a:buBlip>
                <a:blip r:embed="rId3"/>
              </a:buBlip>
            </a:pPr>
            <a:r>
              <a:t>Uses</a:t>
            </a:r>
          </a:p>
          <a:p>
            <a:pPr lvl="1"/>
            <a:r>
              <a:t>Word Cloud</a:t>
            </a:r>
          </a:p>
          <a:p>
            <a:pPr lvl="1"/>
            <a:r>
              <a:t>Supervised Learning</a:t>
            </a:r>
          </a:p>
          <a:p>
            <a:pPr lvl="1"/>
            <a:r>
              <a:t>Clustering</a:t>
            </a:r>
          </a:p>
        </p:txBody>
      </p:sp>
      <p:sp>
        <p:nvSpPr>
          <p:cNvPr id="179" name="Image from www.nutritionjrnl.com"/>
          <p:cNvSpPr txBox="1"/>
          <p:nvPr/>
        </p:nvSpPr>
        <p:spPr>
          <a:xfrm>
            <a:off x="7176095" y="9036837"/>
            <a:ext cx="487561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Image from www.nutritionjrnl.com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Word Clou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Word Clouds</a:t>
            </a:r>
          </a:p>
        </p:txBody>
      </p:sp>
      <p:grpSp>
        <p:nvGrpSpPr>
          <p:cNvPr id="184" name="word_cloud_rating_one.png"/>
          <p:cNvGrpSpPr/>
          <p:nvPr/>
        </p:nvGrpSpPr>
        <p:grpSpPr>
          <a:xfrm>
            <a:off x="388516" y="2247260"/>
            <a:ext cx="5928568" cy="7299575"/>
            <a:chOff x="0" y="0"/>
            <a:chExt cx="5928567" cy="7299574"/>
          </a:xfrm>
        </p:grpSpPr>
        <p:pic>
          <p:nvPicPr>
            <p:cNvPr id="183" name="word_cloud_rating_one.png" descr="word_cloud_rating_on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1703" t="1733" r="9697" b="1733"/>
            <a:stretch>
              <a:fillRect/>
            </a:stretch>
          </p:blipFill>
          <p:spPr>
            <a:xfrm>
              <a:off x="127000" y="88900"/>
              <a:ext cx="5674568" cy="696937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2" name="word_cloud_rating_one.png" descr="word_cloud_rating_on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5928569" cy="7299575"/>
            </a:xfrm>
            <a:prstGeom prst="rect">
              <a:avLst/>
            </a:prstGeom>
            <a:effectLst/>
          </p:spPr>
        </p:pic>
      </p:grpSp>
      <p:grpSp>
        <p:nvGrpSpPr>
          <p:cNvPr id="187" name="word_cloud_rating_five.png"/>
          <p:cNvGrpSpPr/>
          <p:nvPr/>
        </p:nvGrpSpPr>
        <p:grpSpPr>
          <a:xfrm>
            <a:off x="6675809" y="2268795"/>
            <a:ext cx="5902376" cy="7237519"/>
            <a:chOff x="0" y="0"/>
            <a:chExt cx="5902374" cy="7237517"/>
          </a:xfrm>
        </p:grpSpPr>
        <p:pic>
          <p:nvPicPr>
            <p:cNvPr id="186" name="word_cloud_rating_five.png" descr="word_cloud_rating_fiv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1310" t="278" r="7371" b="278"/>
            <a:stretch>
              <a:fillRect/>
            </a:stretch>
          </p:blipFill>
          <p:spPr>
            <a:xfrm>
              <a:off x="127000" y="88900"/>
              <a:ext cx="5648375" cy="690731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5" name="word_cloud_rating_five.png" descr="word_cloud_rating_five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5902376" cy="7237519"/>
            </a:xfrm>
            <a:prstGeom prst="rect">
              <a:avLst/>
            </a:prstGeom>
            <a:effectLst/>
          </p:spPr>
        </p:pic>
      </p:grpSp>
      <p:sp>
        <p:nvSpPr>
          <p:cNvPr id="188" name="Words for Five Star Ratings"/>
          <p:cNvSpPr txBox="1"/>
          <p:nvPr/>
        </p:nvSpPr>
        <p:spPr>
          <a:xfrm>
            <a:off x="6690543" y="2328333"/>
            <a:ext cx="584671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600"/>
            </a:lvl1pPr>
          </a:lstStyle>
          <a:p>
            <a:pPr/>
            <a:r>
              <a:t>Words for Five Star Ratings</a:t>
            </a:r>
          </a:p>
        </p:txBody>
      </p:sp>
      <p:grpSp>
        <p:nvGrpSpPr>
          <p:cNvPr id="191" name="Group"/>
          <p:cNvGrpSpPr/>
          <p:nvPr/>
        </p:nvGrpSpPr>
        <p:grpSpPr>
          <a:xfrm>
            <a:off x="429778" y="2260599"/>
            <a:ext cx="5846044" cy="7039802"/>
            <a:chOff x="-101463" y="253999"/>
            <a:chExt cx="5846043" cy="7039800"/>
          </a:xfrm>
        </p:grpSpPr>
        <p:sp>
          <p:nvSpPr>
            <p:cNvPr id="189" name="Words for One Star Ratings"/>
            <p:cNvSpPr txBox="1"/>
            <p:nvPr/>
          </p:nvSpPr>
          <p:spPr>
            <a:xfrm>
              <a:off x="-101464" y="253999"/>
              <a:ext cx="5846044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600"/>
              </a:lvl1pPr>
            </a:lstStyle>
            <a:p>
              <a:pPr/>
              <a:r>
                <a:t>Words for One Star Ratings</a:t>
              </a:r>
            </a:p>
          </p:txBody>
        </p:sp>
        <p:sp>
          <p:nvSpPr>
            <p:cNvPr id="190" name="Star"/>
            <p:cNvSpPr/>
            <p:nvPr/>
          </p:nvSpPr>
          <p:spPr>
            <a:xfrm>
              <a:off x="2397492" y="6489932"/>
              <a:ext cx="848132" cy="80386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</p:grpSp>
      <p:grpSp>
        <p:nvGrpSpPr>
          <p:cNvPr id="197" name="Group"/>
          <p:cNvGrpSpPr/>
          <p:nvPr/>
        </p:nvGrpSpPr>
        <p:grpSpPr>
          <a:xfrm>
            <a:off x="7250967" y="8437033"/>
            <a:ext cx="4725866" cy="803869"/>
            <a:chOff x="21823" y="0"/>
            <a:chExt cx="4725865" cy="803868"/>
          </a:xfrm>
        </p:grpSpPr>
        <p:sp>
          <p:nvSpPr>
            <p:cNvPr id="192" name="Star"/>
            <p:cNvSpPr/>
            <p:nvPr/>
          </p:nvSpPr>
          <p:spPr>
            <a:xfrm>
              <a:off x="1960690" y="0"/>
              <a:ext cx="848132" cy="80386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193" name="Star"/>
            <p:cNvSpPr/>
            <p:nvPr/>
          </p:nvSpPr>
          <p:spPr>
            <a:xfrm>
              <a:off x="3899557" y="0"/>
              <a:ext cx="848132" cy="80386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194" name="Star"/>
            <p:cNvSpPr/>
            <p:nvPr/>
          </p:nvSpPr>
          <p:spPr>
            <a:xfrm>
              <a:off x="21823" y="0"/>
              <a:ext cx="848132" cy="80386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195" name="Star"/>
            <p:cNvSpPr/>
            <p:nvPr/>
          </p:nvSpPr>
          <p:spPr>
            <a:xfrm>
              <a:off x="991257" y="0"/>
              <a:ext cx="848132" cy="80386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blipFill rotWithShape="1">
              <a:blip r:embed="rId10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196" name="Star"/>
            <p:cNvSpPr/>
            <p:nvPr/>
          </p:nvSpPr>
          <p:spPr>
            <a:xfrm>
              <a:off x="2930123" y="0"/>
              <a:ext cx="848132" cy="80386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blipFill rotWithShape="1">
              <a:blip r:embed="rId11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</p:grpSp>
      <p:pic>
        <p:nvPicPr>
          <p:cNvPr id="198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715073" y="692969"/>
            <a:ext cx="1782867" cy="1433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Adverb Word Clou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Adverb Word Clouds</a:t>
            </a:r>
          </a:p>
        </p:txBody>
      </p:sp>
      <p:grpSp>
        <p:nvGrpSpPr>
          <p:cNvPr id="203" name="word_cloud_adverb_1_all.png"/>
          <p:cNvGrpSpPr/>
          <p:nvPr/>
        </p:nvGrpSpPr>
        <p:grpSpPr>
          <a:xfrm>
            <a:off x="388516" y="2247260"/>
            <a:ext cx="5928568" cy="7299575"/>
            <a:chOff x="0" y="0"/>
            <a:chExt cx="5928567" cy="7299574"/>
          </a:xfrm>
        </p:grpSpPr>
        <p:pic>
          <p:nvPicPr>
            <p:cNvPr id="202" name="word_cloud_adverb_1_all.png" descr="word_cloud_adverb_1_all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9289" t="0" r="9289" b="0"/>
            <a:stretch>
              <a:fillRect/>
            </a:stretch>
          </p:blipFill>
          <p:spPr>
            <a:xfrm>
              <a:off x="127000" y="88900"/>
              <a:ext cx="5674568" cy="696937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1" name="word_cloud_adverb_1_all.png" descr="word_cloud_adverb_1_all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5928569" cy="7299575"/>
            </a:xfrm>
            <a:prstGeom prst="rect">
              <a:avLst/>
            </a:prstGeom>
            <a:effectLst/>
          </p:spPr>
        </p:pic>
      </p:grpSp>
      <p:grpSp>
        <p:nvGrpSpPr>
          <p:cNvPr id="206" name="word_cloud_adverb_5_all.png"/>
          <p:cNvGrpSpPr/>
          <p:nvPr/>
        </p:nvGrpSpPr>
        <p:grpSpPr>
          <a:xfrm>
            <a:off x="6675809" y="2268795"/>
            <a:ext cx="5902376" cy="7237519"/>
            <a:chOff x="0" y="0"/>
            <a:chExt cx="5902374" cy="7237517"/>
          </a:xfrm>
        </p:grpSpPr>
        <p:pic>
          <p:nvPicPr>
            <p:cNvPr id="205" name="word_cloud_adverb_5_all.png" descr="word_cloud_adverb_5_all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9113" t="0" r="9113" b="0"/>
            <a:stretch>
              <a:fillRect/>
            </a:stretch>
          </p:blipFill>
          <p:spPr>
            <a:xfrm>
              <a:off x="127000" y="88900"/>
              <a:ext cx="5648375" cy="690731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4" name="word_cloud_adverb_5_all.png" descr="word_cloud_adverb_5_all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5902376" cy="7237519"/>
            </a:xfrm>
            <a:prstGeom prst="rect">
              <a:avLst/>
            </a:prstGeom>
            <a:effectLst/>
          </p:spPr>
        </p:pic>
      </p:grpSp>
      <p:sp>
        <p:nvSpPr>
          <p:cNvPr id="207" name="Five Star Ratings Adverbs"/>
          <p:cNvSpPr txBox="1"/>
          <p:nvPr/>
        </p:nvSpPr>
        <p:spPr>
          <a:xfrm>
            <a:off x="6832748" y="2328333"/>
            <a:ext cx="556230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600"/>
            </a:lvl1pPr>
          </a:lstStyle>
          <a:p>
            <a:pPr/>
            <a:r>
              <a:t>Five Star Ratings Adverbs</a:t>
            </a:r>
          </a:p>
        </p:txBody>
      </p:sp>
      <p:grpSp>
        <p:nvGrpSpPr>
          <p:cNvPr id="210" name="Group"/>
          <p:cNvGrpSpPr/>
          <p:nvPr/>
        </p:nvGrpSpPr>
        <p:grpSpPr>
          <a:xfrm>
            <a:off x="571983" y="2260599"/>
            <a:ext cx="5561634" cy="7039802"/>
            <a:chOff x="40741" y="253999"/>
            <a:chExt cx="5561632" cy="7039800"/>
          </a:xfrm>
        </p:grpSpPr>
        <p:sp>
          <p:nvSpPr>
            <p:cNvPr id="208" name="One Star Ratings Adverbs"/>
            <p:cNvSpPr txBox="1"/>
            <p:nvPr/>
          </p:nvSpPr>
          <p:spPr>
            <a:xfrm>
              <a:off x="40741" y="253999"/>
              <a:ext cx="5561634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600"/>
              </a:lvl1pPr>
            </a:lstStyle>
            <a:p>
              <a:pPr/>
              <a:r>
                <a:t>One Star Ratings Adverbs</a:t>
              </a:r>
            </a:p>
          </p:txBody>
        </p:sp>
        <p:sp>
          <p:nvSpPr>
            <p:cNvPr id="209" name="Star"/>
            <p:cNvSpPr/>
            <p:nvPr/>
          </p:nvSpPr>
          <p:spPr>
            <a:xfrm>
              <a:off x="2397492" y="6489932"/>
              <a:ext cx="848132" cy="80386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</p:grpSp>
      <p:grpSp>
        <p:nvGrpSpPr>
          <p:cNvPr id="216" name="Group"/>
          <p:cNvGrpSpPr/>
          <p:nvPr/>
        </p:nvGrpSpPr>
        <p:grpSpPr>
          <a:xfrm>
            <a:off x="7250967" y="8437033"/>
            <a:ext cx="4725866" cy="803869"/>
            <a:chOff x="21823" y="0"/>
            <a:chExt cx="4725865" cy="803868"/>
          </a:xfrm>
        </p:grpSpPr>
        <p:sp>
          <p:nvSpPr>
            <p:cNvPr id="211" name="Star"/>
            <p:cNvSpPr/>
            <p:nvPr/>
          </p:nvSpPr>
          <p:spPr>
            <a:xfrm>
              <a:off x="1960690" y="0"/>
              <a:ext cx="848132" cy="80386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212" name="Star"/>
            <p:cNvSpPr/>
            <p:nvPr/>
          </p:nvSpPr>
          <p:spPr>
            <a:xfrm>
              <a:off x="3899557" y="0"/>
              <a:ext cx="848132" cy="80386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213" name="Star"/>
            <p:cNvSpPr/>
            <p:nvPr/>
          </p:nvSpPr>
          <p:spPr>
            <a:xfrm>
              <a:off x="21823" y="0"/>
              <a:ext cx="848132" cy="80386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214" name="Star"/>
            <p:cNvSpPr/>
            <p:nvPr/>
          </p:nvSpPr>
          <p:spPr>
            <a:xfrm>
              <a:off x="991257" y="0"/>
              <a:ext cx="848132" cy="80386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blipFill rotWithShape="1">
              <a:blip r:embed="rId10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215" name="Star"/>
            <p:cNvSpPr/>
            <p:nvPr/>
          </p:nvSpPr>
          <p:spPr>
            <a:xfrm>
              <a:off x="2930123" y="0"/>
              <a:ext cx="848132" cy="80386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blipFill rotWithShape="1">
              <a:blip r:embed="rId11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</p:grpSp>
      <p:pic>
        <p:nvPicPr>
          <p:cNvPr id="217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715073" y="692969"/>
            <a:ext cx="1782867" cy="1433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hree Star Review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Three Star Reviews</a:t>
            </a:r>
          </a:p>
        </p:txBody>
      </p:sp>
      <p:grpSp>
        <p:nvGrpSpPr>
          <p:cNvPr id="222" name="word_cloud_rating_three.png"/>
          <p:cNvGrpSpPr/>
          <p:nvPr/>
        </p:nvGrpSpPr>
        <p:grpSpPr>
          <a:xfrm>
            <a:off x="388516" y="2247260"/>
            <a:ext cx="5928568" cy="7299575"/>
            <a:chOff x="0" y="0"/>
            <a:chExt cx="5928567" cy="7299574"/>
          </a:xfrm>
        </p:grpSpPr>
        <p:pic>
          <p:nvPicPr>
            <p:cNvPr id="221" name="word_cloud_rating_three.png" descr="word_cloud_rating_thre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9289" t="0" r="9289" b="0"/>
            <a:stretch>
              <a:fillRect/>
            </a:stretch>
          </p:blipFill>
          <p:spPr>
            <a:xfrm>
              <a:off x="127000" y="88900"/>
              <a:ext cx="5674568" cy="696937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0" name="word_cloud_rating_three.png" descr="word_cloud_rating_thre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5928569" cy="7299575"/>
            </a:xfrm>
            <a:prstGeom prst="rect">
              <a:avLst/>
            </a:prstGeom>
            <a:effectLst/>
          </p:spPr>
        </p:pic>
      </p:grpSp>
      <p:grpSp>
        <p:nvGrpSpPr>
          <p:cNvPr id="225" name="word_cloud_adverb_3_all.png"/>
          <p:cNvGrpSpPr/>
          <p:nvPr/>
        </p:nvGrpSpPr>
        <p:grpSpPr>
          <a:xfrm>
            <a:off x="6675809" y="2268795"/>
            <a:ext cx="5902376" cy="7237519"/>
            <a:chOff x="0" y="0"/>
            <a:chExt cx="5902374" cy="7237517"/>
          </a:xfrm>
        </p:grpSpPr>
        <p:pic>
          <p:nvPicPr>
            <p:cNvPr id="224" name="word_cloud_adverb_3_all.png" descr="word_cloud_adverb_3_all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9113" t="0" r="9113" b="0"/>
            <a:stretch>
              <a:fillRect/>
            </a:stretch>
          </p:blipFill>
          <p:spPr>
            <a:xfrm>
              <a:off x="127000" y="88900"/>
              <a:ext cx="5648375" cy="690731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3" name="word_cloud_adverb_3_all.png" descr="word_cloud_adverb_3_all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5902376" cy="7237519"/>
            </a:xfrm>
            <a:prstGeom prst="rect">
              <a:avLst/>
            </a:prstGeom>
            <a:effectLst/>
          </p:spPr>
        </p:pic>
      </p:grpSp>
      <p:sp>
        <p:nvSpPr>
          <p:cNvPr id="226" name="Adverbs"/>
          <p:cNvSpPr txBox="1"/>
          <p:nvPr/>
        </p:nvSpPr>
        <p:spPr>
          <a:xfrm>
            <a:off x="8667799" y="2328333"/>
            <a:ext cx="189220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600"/>
            </a:lvl1pPr>
          </a:lstStyle>
          <a:p>
            <a:pPr/>
            <a:r>
              <a:t>Adverbs</a:t>
            </a:r>
          </a:p>
        </p:txBody>
      </p:sp>
      <p:sp>
        <p:nvSpPr>
          <p:cNvPr id="227" name="Group"/>
          <p:cNvSpPr txBox="1"/>
          <p:nvPr/>
        </p:nvSpPr>
        <p:spPr>
          <a:xfrm>
            <a:off x="2626704" y="2260599"/>
            <a:ext cx="145219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600"/>
            </a:lvl1pPr>
          </a:lstStyle>
          <a:p>
            <a:pPr/>
            <a:r>
              <a:t>Words</a:t>
            </a:r>
          </a:p>
        </p:txBody>
      </p:sp>
      <p:grpSp>
        <p:nvGrpSpPr>
          <p:cNvPr id="231" name="Group"/>
          <p:cNvGrpSpPr/>
          <p:nvPr/>
        </p:nvGrpSpPr>
        <p:grpSpPr>
          <a:xfrm>
            <a:off x="8220401" y="8437033"/>
            <a:ext cx="2786998" cy="803869"/>
            <a:chOff x="991257" y="0"/>
            <a:chExt cx="2786997" cy="803868"/>
          </a:xfrm>
        </p:grpSpPr>
        <p:sp>
          <p:nvSpPr>
            <p:cNvPr id="228" name="Star"/>
            <p:cNvSpPr/>
            <p:nvPr/>
          </p:nvSpPr>
          <p:spPr>
            <a:xfrm>
              <a:off x="1960690" y="0"/>
              <a:ext cx="848132" cy="80386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229" name="Star"/>
            <p:cNvSpPr/>
            <p:nvPr/>
          </p:nvSpPr>
          <p:spPr>
            <a:xfrm>
              <a:off x="991257" y="0"/>
              <a:ext cx="848132" cy="80386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230" name="Star"/>
            <p:cNvSpPr/>
            <p:nvPr/>
          </p:nvSpPr>
          <p:spPr>
            <a:xfrm>
              <a:off x="2930123" y="0"/>
              <a:ext cx="848132" cy="80386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</p:grpSp>
      <p:grpSp>
        <p:nvGrpSpPr>
          <p:cNvPr id="235" name="Group"/>
          <p:cNvGrpSpPr/>
          <p:nvPr/>
        </p:nvGrpSpPr>
        <p:grpSpPr>
          <a:xfrm>
            <a:off x="1959301" y="8437033"/>
            <a:ext cx="2786998" cy="803869"/>
            <a:chOff x="991257" y="0"/>
            <a:chExt cx="2786997" cy="803868"/>
          </a:xfrm>
        </p:grpSpPr>
        <p:sp>
          <p:nvSpPr>
            <p:cNvPr id="232" name="Star"/>
            <p:cNvSpPr/>
            <p:nvPr/>
          </p:nvSpPr>
          <p:spPr>
            <a:xfrm>
              <a:off x="1960690" y="0"/>
              <a:ext cx="848132" cy="80386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233" name="Star"/>
            <p:cNvSpPr/>
            <p:nvPr/>
          </p:nvSpPr>
          <p:spPr>
            <a:xfrm>
              <a:off x="991257" y="0"/>
              <a:ext cx="848132" cy="80386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blipFill rotWithShape="1">
              <a:blip r:embed="rId10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234" name="Star"/>
            <p:cNvSpPr/>
            <p:nvPr/>
          </p:nvSpPr>
          <p:spPr>
            <a:xfrm>
              <a:off x="2930123" y="0"/>
              <a:ext cx="848132" cy="80386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blipFill rotWithShape="1">
              <a:blip r:embed="rId11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</p:grpSp>
      <p:pic>
        <p:nvPicPr>
          <p:cNvPr id="236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715073" y="692969"/>
            <a:ext cx="1782867" cy="1433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teve Griswold | Data Scienc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Steve Griswold | Data Science</a:t>
            </a:r>
          </a:p>
        </p:txBody>
      </p:sp>
      <p:pic>
        <p:nvPicPr>
          <p:cNvPr id="239" name="Natural-Language-Processing.png" descr="Natural-Language-Processing.png"/>
          <p:cNvPicPr>
            <a:picLocks noChangeAspect="0"/>
          </p:cNvPicPr>
          <p:nvPr>
            <p:ph type="pic" idx="14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109556" y="544561"/>
            <a:ext cx="10309287" cy="5537201"/>
          </a:xfrm>
          <a:prstGeom prst="rect">
            <a:avLst/>
          </a:prstGeom>
        </p:spPr>
      </p:pic>
      <p:sp>
        <p:nvSpPr>
          <p:cNvPr id="240" name="Mode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Modeling</a:t>
            </a:r>
          </a:p>
        </p:txBody>
      </p:sp>
      <p:sp>
        <p:nvSpPr>
          <p:cNvPr id="241" name="Scikit Learn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Scikit Learn</a:t>
            </a:r>
          </a:p>
          <a:p>
            <a:pPr lvl="1"/>
            <a:r>
              <a:t>Multinomial Naive Bayes</a:t>
            </a:r>
          </a:p>
          <a:p>
            <a:pPr lvl="1"/>
            <a:r>
              <a:t>KMeans Clusters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redict_Stars.png" descr="Predict_Stars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92899" y="2565399"/>
            <a:ext cx="5842001" cy="6680201"/>
          </a:xfrm>
          <a:prstGeom prst="rect">
            <a:avLst/>
          </a:prstGeom>
        </p:spPr>
      </p:pic>
      <p:sp>
        <p:nvSpPr>
          <p:cNvPr id="244" name="Predicting Review Sta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Predicting Review Stars</a:t>
            </a:r>
          </a:p>
        </p:txBody>
      </p:sp>
      <p:grpSp>
        <p:nvGrpSpPr>
          <p:cNvPr id="247" name="Actual_Stars.png"/>
          <p:cNvGrpSpPr/>
          <p:nvPr/>
        </p:nvGrpSpPr>
        <p:grpSpPr>
          <a:xfrm>
            <a:off x="495299" y="2565400"/>
            <a:ext cx="5842001" cy="6680201"/>
            <a:chOff x="0" y="0"/>
            <a:chExt cx="5842000" cy="6680200"/>
          </a:xfrm>
        </p:grpSpPr>
        <p:pic>
          <p:nvPicPr>
            <p:cNvPr id="246" name="Actual_Stars.png" descr="Actual_Stars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1298" r="0" b="1298"/>
            <a:stretch>
              <a:fillRect/>
            </a:stretch>
          </p:blipFill>
          <p:spPr>
            <a:xfrm>
              <a:off x="127000" y="88900"/>
              <a:ext cx="5588000" cy="6350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5" name="Actual_Stars.png" descr="Actual_Stars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842000" cy="66802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redicting Good or Ba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Predicting Good or Bad</a:t>
            </a:r>
          </a:p>
        </p:txBody>
      </p:sp>
      <p:grpSp>
        <p:nvGrpSpPr>
          <p:cNvPr id="252" name="Good_and_bad_Sigmoid.png"/>
          <p:cNvGrpSpPr/>
          <p:nvPr/>
        </p:nvGrpSpPr>
        <p:grpSpPr>
          <a:xfrm>
            <a:off x="1155329" y="2565399"/>
            <a:ext cx="10694142" cy="6680201"/>
            <a:chOff x="0" y="0"/>
            <a:chExt cx="10694141" cy="6680200"/>
          </a:xfrm>
        </p:grpSpPr>
        <p:pic>
          <p:nvPicPr>
            <p:cNvPr id="251" name="Good_and_bad_Sigmoid.png" descr="Good_and_bad_Sigmoid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156" t="0" r="6156" b="0"/>
            <a:stretch>
              <a:fillRect/>
            </a:stretch>
          </p:blipFill>
          <p:spPr>
            <a:xfrm>
              <a:off x="127000" y="88900"/>
              <a:ext cx="10440142" cy="6350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0" name="Good_and_bad_Sigmoid.png" descr="Good_and_bad_Sigmoid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694142" cy="66802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KMeans Clust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KMeans Clustering</a:t>
            </a:r>
          </a:p>
        </p:txBody>
      </p:sp>
      <p:graphicFrame>
        <p:nvGraphicFramePr>
          <p:cNvPr id="255" name="Table"/>
          <p:cNvGraphicFramePr/>
          <p:nvPr/>
        </p:nvGraphicFramePr>
        <p:xfrm>
          <a:off x="517385" y="2628899"/>
          <a:ext cx="5981701" cy="60960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181473"/>
                <a:gridCol w="10800798"/>
              </a:tblGrid>
              <a:tr h="677333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Cluster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Centroid Top Feature Words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7333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coffee, donuts, starbucks, iced, milk, shop, drink, like, place, just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7333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order, food, said, minutes, asked, time, manager, service, told, just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7333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tacos, salsa, taco, burrito, mexican, food, good, chips, beans, asada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7333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sandwich, sandwiches, subway, bread, just, like, lunch, cheese, turkey, sub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7333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chicken, good, rice, food, sauce, salad, fried, ordered, like, place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7333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burger, fries, burgers, good, bun, food, cheese, place, like, onion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7333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food, place, good, great, like, service, just, time, restaurant, bar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7333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pizza, crust, wings, order, pizzas, pepperoni, cheese, ordered, time, sauce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yelp-category_list.png" descr="yelp-category_list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92900" y="2565400"/>
            <a:ext cx="5842001" cy="6680200"/>
          </a:xfrm>
          <a:prstGeom prst="rect">
            <a:avLst/>
          </a:prstGeom>
        </p:spPr>
      </p:pic>
      <p:sp>
        <p:nvSpPr>
          <p:cNvPr id="258" name="Clusters Replace Yelp Categ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Clusters Replace Yelp Categories</a:t>
            </a:r>
          </a:p>
        </p:txBody>
      </p:sp>
      <p:sp>
        <p:nvSpPr>
          <p:cNvPr id="259" name="Coffee/Donuts…"/>
          <p:cNvSpPr txBox="1"/>
          <p:nvPr>
            <p:ph type="body" sz="half" idx="1"/>
          </p:nvPr>
        </p:nvSpPr>
        <p:spPr>
          <a:xfrm>
            <a:off x="508000" y="2730500"/>
            <a:ext cx="7543001" cy="6350000"/>
          </a:xfrm>
          <a:prstGeom prst="rect">
            <a:avLst/>
          </a:prstGeom>
        </p:spPr>
        <p:txBody>
          <a:bodyPr numCol="2" spcCol="377150"/>
          <a:lstStyle/>
          <a:p>
            <a:pPr marL="500803" indent="-500803" defTabSz="531622">
              <a:spcBef>
                <a:spcPts val="1600"/>
              </a:spcBef>
              <a:buClrTx/>
              <a:buSzPct val="100000"/>
              <a:buFontTx/>
              <a:buAutoNum type="arabicPeriod" startAt="1"/>
              <a:defRPr sz="2730"/>
            </a:pPr>
            <a:r>
              <a:t>Coffee/Donuts</a:t>
            </a:r>
          </a:p>
          <a:p>
            <a:pPr marL="500803" indent="-500803" defTabSz="531622">
              <a:spcBef>
                <a:spcPts val="1600"/>
              </a:spcBef>
              <a:buClrTx/>
              <a:buSzPct val="100000"/>
              <a:buFontTx/>
              <a:buAutoNum type="arabicPeriod" startAt="1"/>
              <a:defRPr sz="2730"/>
            </a:pPr>
            <a:r>
              <a:t>Breakfast</a:t>
            </a:r>
          </a:p>
          <a:p>
            <a:pPr marL="500803" indent="-500803" defTabSz="531622">
              <a:spcBef>
                <a:spcPts val="1600"/>
              </a:spcBef>
              <a:buClrTx/>
              <a:buSzPct val="100000"/>
              <a:buFontTx/>
              <a:buAutoNum type="arabicPeriod" startAt="1"/>
              <a:defRPr sz="2730"/>
            </a:pPr>
            <a:r>
              <a:t>Lunch/Sandwiches</a:t>
            </a:r>
          </a:p>
          <a:p>
            <a:pPr marL="500803" indent="-500803" defTabSz="531622">
              <a:spcBef>
                <a:spcPts val="1600"/>
              </a:spcBef>
              <a:buClrTx/>
              <a:buSzPct val="100000"/>
              <a:buFontTx/>
              <a:buAutoNum type="arabicPeriod" startAt="1"/>
              <a:defRPr sz="2730"/>
            </a:pPr>
            <a:r>
              <a:t>Dinner</a:t>
            </a:r>
          </a:p>
          <a:p>
            <a:pPr marL="500803" indent="-500803" defTabSz="531622">
              <a:spcBef>
                <a:spcPts val="1600"/>
              </a:spcBef>
              <a:buClrTx/>
              <a:buSzPct val="100000"/>
              <a:buFontTx/>
              <a:buAutoNum type="arabicPeriod" startAt="1"/>
              <a:defRPr sz="2730"/>
            </a:pPr>
            <a:r>
              <a:t>Bar</a:t>
            </a:r>
          </a:p>
          <a:p>
            <a:pPr marL="500803" indent="-500803" defTabSz="531622">
              <a:spcBef>
                <a:spcPts val="1600"/>
              </a:spcBef>
              <a:buClrTx/>
              <a:buSzPct val="100000"/>
              <a:buFontTx/>
              <a:buAutoNum type="arabicPeriod" startAt="1"/>
              <a:defRPr sz="2730"/>
            </a:pPr>
            <a:r>
              <a:t>Park</a:t>
            </a:r>
          </a:p>
          <a:p>
            <a:pPr marL="500803" indent="-500803" defTabSz="531622">
              <a:spcBef>
                <a:spcPts val="1600"/>
              </a:spcBef>
              <a:buClrTx/>
              <a:buSzPct val="100000"/>
              <a:buFontTx/>
              <a:buAutoNum type="arabicPeriod" startAt="1"/>
              <a:defRPr sz="2730"/>
            </a:pPr>
            <a:r>
              <a:t>Long Wait</a:t>
            </a:r>
          </a:p>
          <a:p>
            <a:pPr marL="500803" indent="-500803" defTabSz="531622">
              <a:spcBef>
                <a:spcPts val="1600"/>
              </a:spcBef>
              <a:buClrTx/>
              <a:buSzPct val="100000"/>
              <a:buFontTx/>
              <a:buAutoNum type="arabicPeriod" startAt="1"/>
              <a:defRPr sz="2730"/>
            </a:pPr>
            <a:r>
              <a:t>Good Service</a:t>
            </a:r>
          </a:p>
          <a:p>
            <a:pPr marL="500803" indent="-500803" defTabSz="531622">
              <a:spcBef>
                <a:spcPts val="1600"/>
              </a:spcBef>
              <a:buClrTx/>
              <a:buSzPct val="100000"/>
              <a:buFontTx/>
              <a:buAutoNum type="arabicPeriod" startAt="1"/>
              <a:defRPr sz="2730"/>
            </a:pPr>
            <a:r>
              <a:t>Bad Service</a:t>
            </a:r>
          </a:p>
          <a:p>
            <a:pPr marL="500803" indent="-500803" defTabSz="531622">
              <a:spcBef>
                <a:spcPts val="1600"/>
              </a:spcBef>
              <a:buClrTx/>
              <a:buSzPct val="100000"/>
              <a:buFontTx/>
              <a:buAutoNum type="arabicPeriod" startAt="1"/>
              <a:defRPr sz="2730"/>
            </a:pPr>
            <a:r>
              <a:t>Meat</a:t>
            </a:r>
          </a:p>
          <a:p>
            <a:pPr marL="500803" indent="-500803" defTabSz="531622">
              <a:spcBef>
                <a:spcPts val="1600"/>
              </a:spcBef>
              <a:buClrTx/>
              <a:buSzPct val="100000"/>
              <a:buFontTx/>
              <a:buAutoNum type="arabicPeriod" startAt="1"/>
              <a:defRPr sz="2730"/>
            </a:pPr>
            <a:r>
              <a:t>Burgers</a:t>
            </a:r>
          </a:p>
          <a:p>
            <a:pPr marL="500803" indent="-500803" defTabSz="531622">
              <a:spcBef>
                <a:spcPts val="1600"/>
              </a:spcBef>
              <a:buClrTx/>
              <a:buSzPct val="100000"/>
              <a:buFontTx/>
              <a:buAutoNum type="arabicPeriod" startAt="1"/>
              <a:defRPr sz="2730"/>
            </a:pPr>
            <a:r>
              <a:t>Tacos</a:t>
            </a:r>
          </a:p>
          <a:p>
            <a:pPr marL="500803" indent="-500803" defTabSz="531622">
              <a:spcBef>
                <a:spcPts val="1600"/>
              </a:spcBef>
              <a:buClrTx/>
              <a:buSzPct val="100000"/>
              <a:buFontTx/>
              <a:buAutoNum type="arabicPeriod" startAt="1"/>
              <a:defRPr sz="2730"/>
            </a:pPr>
            <a:r>
              <a:t>Sushi</a:t>
            </a:r>
          </a:p>
          <a:p>
            <a:pPr marL="500803" indent="-500803" defTabSz="531622">
              <a:spcBef>
                <a:spcPts val="1600"/>
              </a:spcBef>
              <a:buClrTx/>
              <a:buSzPct val="100000"/>
              <a:buFontTx/>
              <a:buAutoNum type="arabicPeriod" startAt="1"/>
              <a:defRPr sz="2730"/>
            </a:pPr>
            <a:r>
              <a:t>Salad</a:t>
            </a:r>
          </a:p>
          <a:p>
            <a:pPr marL="500803" indent="-500803" defTabSz="531622">
              <a:spcBef>
                <a:spcPts val="1600"/>
              </a:spcBef>
              <a:buClrTx/>
              <a:buSzPct val="100000"/>
              <a:buFontTx/>
              <a:buAutoNum type="arabicPeriod" startAt="1"/>
              <a:defRPr sz="2730"/>
            </a:pPr>
            <a:r>
              <a:t>Chinese</a:t>
            </a:r>
          </a:p>
          <a:p>
            <a:pPr marL="500803" indent="-500803" defTabSz="531622">
              <a:spcBef>
                <a:spcPts val="1600"/>
              </a:spcBef>
              <a:buClrTx/>
              <a:buSzPct val="100000"/>
              <a:buFontTx/>
              <a:buAutoNum type="arabicPeriod" startAt="1"/>
              <a:defRPr sz="2730"/>
            </a:pPr>
            <a:r>
              <a:t>Pizza</a:t>
            </a:r>
          </a:p>
          <a:p>
            <a:pPr marL="500803" indent="-500803" defTabSz="531622">
              <a:spcBef>
                <a:spcPts val="1600"/>
              </a:spcBef>
              <a:buClrTx/>
              <a:buSzPct val="100000"/>
              <a:buFontTx/>
              <a:buAutoNum type="arabicPeriod" startAt="1"/>
              <a:defRPr sz="2730"/>
            </a:pPr>
            <a:r>
              <a:t>Hot Dogs</a:t>
            </a:r>
          </a:p>
          <a:p>
            <a:pPr marL="500803" indent="-500803" defTabSz="531622">
              <a:spcBef>
                <a:spcPts val="1600"/>
              </a:spcBef>
              <a:buClrTx/>
              <a:buSzPct val="100000"/>
              <a:buFontTx/>
              <a:buAutoNum type="arabicPeriod" startAt="1"/>
              <a:defRPr sz="2730"/>
            </a:pPr>
            <a:r>
              <a:t>Wings</a:t>
            </a:r>
          </a:p>
        </p:txBody>
      </p:sp>
      <p:sp>
        <p:nvSpPr>
          <p:cNvPr id="260" name="1587"/>
          <p:cNvSpPr/>
          <p:nvPr/>
        </p:nvSpPr>
        <p:spPr>
          <a:xfrm>
            <a:off x="8259247" y="6017801"/>
            <a:ext cx="1602036" cy="1602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chemeClr val="accent5">
              <a:hueOff val="-411174"/>
              <a:satOff val="4030"/>
              <a:lumOff val="-2986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/>
            <a:r>
              <a:t>1587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yelp-multi-location.png" descr="yelp-multi-locatio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3773" t="0" r="12846" b="0"/>
          <a:stretch>
            <a:fillRect/>
          </a:stretch>
        </p:blipFill>
        <p:spPr>
          <a:xfrm>
            <a:off x="6807199" y="2730500"/>
            <a:ext cx="5588001" cy="635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Nearest Neighb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Nearest Neighbors </a:t>
            </a:r>
          </a:p>
        </p:txBody>
      </p:sp>
      <p:sp>
        <p:nvSpPr>
          <p:cNvPr id="264" name="Loca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40055" indent="-188595" defTabSz="578358">
              <a:spcBef>
                <a:spcPts val="1700"/>
              </a:spcBef>
              <a:buClrTx/>
              <a:buSzPct val="80000"/>
              <a:buFontTx/>
              <a:buBlip>
                <a:blip r:embed="rId3"/>
              </a:buBlip>
              <a:defRPr sz="2970"/>
            </a:pPr>
            <a:r>
              <a:t>Location</a:t>
            </a:r>
          </a:p>
          <a:p>
            <a:pPr lvl="1" marL="852868" indent="-387667" defTabSz="578358">
              <a:spcBef>
                <a:spcPts val="1700"/>
              </a:spcBef>
              <a:buClrTx/>
              <a:buSzPct val="75000"/>
              <a:buFontTx/>
              <a:buChar char="•"/>
              <a:defRPr sz="2970"/>
            </a:pPr>
            <a:r>
              <a:t>Latitude</a:t>
            </a:r>
          </a:p>
          <a:p>
            <a:pPr lvl="1" marL="852868" indent="-387667" defTabSz="578358">
              <a:spcBef>
                <a:spcPts val="1700"/>
              </a:spcBef>
              <a:buClrTx/>
              <a:buSzPct val="75000"/>
              <a:buFontTx/>
              <a:buChar char="•"/>
              <a:defRPr sz="2970"/>
            </a:pPr>
            <a:r>
              <a:t>Longitude</a:t>
            </a:r>
          </a:p>
          <a:p>
            <a:pPr marL="440055" indent="-188595" defTabSz="578358">
              <a:spcBef>
                <a:spcPts val="1700"/>
              </a:spcBef>
              <a:buClrTx/>
              <a:buSzPct val="80000"/>
              <a:buFontTx/>
              <a:buBlip>
                <a:blip r:embed="rId3"/>
              </a:buBlip>
              <a:defRPr sz="2970"/>
            </a:pPr>
            <a:r>
              <a:t>Business Rating</a:t>
            </a:r>
          </a:p>
          <a:p>
            <a:pPr marL="440055" indent="-188595" defTabSz="578358">
              <a:spcBef>
                <a:spcPts val="1700"/>
              </a:spcBef>
              <a:buClrTx/>
              <a:buSzPct val="80000"/>
              <a:buFontTx/>
              <a:buBlip>
                <a:blip r:embed="rId3"/>
              </a:buBlip>
              <a:defRPr sz="2970"/>
            </a:pPr>
            <a:r>
              <a:t>Predicted</a:t>
            </a:r>
          </a:p>
          <a:p>
            <a:pPr lvl="1" marL="852868" indent="-387667" defTabSz="578358">
              <a:spcBef>
                <a:spcPts val="1700"/>
              </a:spcBef>
              <a:buClrTx/>
              <a:buSzPct val="75000"/>
              <a:buFontTx/>
              <a:buChar char="•"/>
              <a:defRPr sz="2970"/>
            </a:pPr>
            <a:r>
              <a:t>Good</a:t>
            </a:r>
          </a:p>
          <a:p>
            <a:pPr lvl="1" marL="852868" indent="-387667" defTabSz="578358">
              <a:spcBef>
                <a:spcPts val="1700"/>
              </a:spcBef>
              <a:buClrTx/>
              <a:buSzPct val="75000"/>
              <a:buFontTx/>
              <a:buChar char="•"/>
              <a:defRPr sz="2970"/>
            </a:pPr>
            <a:r>
              <a:t>Bad</a:t>
            </a:r>
          </a:p>
          <a:p>
            <a:pPr marL="440055" indent="-188595" defTabSz="578358">
              <a:spcBef>
                <a:spcPts val="1700"/>
              </a:spcBef>
              <a:buClrTx/>
              <a:buSzPct val="80000"/>
              <a:buFontTx/>
              <a:buBlip>
                <a:blip r:embed="rId3"/>
              </a:buBlip>
              <a:defRPr sz="2970"/>
            </a:pPr>
            <a:r>
              <a:t>Cluster</a:t>
            </a:r>
          </a:p>
        </p:txBody>
      </p:sp>
      <p:sp>
        <p:nvSpPr>
          <p:cNvPr id="265" name="Oval"/>
          <p:cNvSpPr/>
          <p:nvPr/>
        </p:nvSpPr>
        <p:spPr>
          <a:xfrm>
            <a:off x="7886128" y="5305064"/>
            <a:ext cx="913144" cy="900915"/>
          </a:xfrm>
          <a:prstGeom prst="ellipse">
            <a:avLst/>
          </a:prstGeom>
          <a:ln w="635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grpSp>
        <p:nvGrpSpPr>
          <p:cNvPr id="272" name="Group"/>
          <p:cNvGrpSpPr/>
          <p:nvPr/>
        </p:nvGrpSpPr>
        <p:grpSpPr>
          <a:xfrm>
            <a:off x="6708749" y="4542892"/>
            <a:ext cx="4340359" cy="2853364"/>
            <a:chOff x="0" y="0"/>
            <a:chExt cx="4340357" cy="2853362"/>
          </a:xfrm>
        </p:grpSpPr>
        <p:sp>
          <p:nvSpPr>
            <p:cNvPr id="266" name="Circle"/>
            <p:cNvSpPr/>
            <p:nvPr/>
          </p:nvSpPr>
          <p:spPr>
            <a:xfrm>
              <a:off x="868650" y="0"/>
              <a:ext cx="2577659" cy="2577658"/>
            </a:xfrm>
            <a:prstGeom prst="ellipse">
              <a:avLst/>
            </a:prstGeom>
            <a:noFill/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67" name="Oval"/>
            <p:cNvSpPr/>
            <p:nvPr/>
          </p:nvSpPr>
          <p:spPr>
            <a:xfrm>
              <a:off x="2150908" y="927271"/>
              <a:ext cx="732930" cy="723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68" name="Oval"/>
            <p:cNvSpPr/>
            <p:nvPr/>
          </p:nvSpPr>
          <p:spPr>
            <a:xfrm>
              <a:off x="1280186" y="927271"/>
              <a:ext cx="732930" cy="72311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69" name="Mustache"/>
            <p:cNvSpPr/>
            <p:nvPr/>
          </p:nvSpPr>
          <p:spPr>
            <a:xfrm>
              <a:off x="0" y="1533408"/>
              <a:ext cx="4340358" cy="1319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72" fill="norm" stroke="1" extrusionOk="0">
                  <a:moveTo>
                    <a:pt x="8998" y="0"/>
                  </a:moveTo>
                  <a:cubicBezTo>
                    <a:pt x="8482" y="0"/>
                    <a:pt x="8001" y="402"/>
                    <a:pt x="7584" y="1098"/>
                  </a:cubicBezTo>
                  <a:lnTo>
                    <a:pt x="7582" y="1094"/>
                  </a:lnTo>
                  <a:cubicBezTo>
                    <a:pt x="7582" y="1094"/>
                    <a:pt x="7563" y="1129"/>
                    <a:pt x="7494" y="1257"/>
                  </a:cubicBezTo>
                  <a:cubicBezTo>
                    <a:pt x="7458" y="1322"/>
                    <a:pt x="7421" y="1383"/>
                    <a:pt x="7386" y="1453"/>
                  </a:cubicBezTo>
                  <a:cubicBezTo>
                    <a:pt x="7095" y="1987"/>
                    <a:pt x="6392" y="3270"/>
                    <a:pt x="4739" y="6255"/>
                  </a:cubicBezTo>
                  <a:cubicBezTo>
                    <a:pt x="4739" y="6255"/>
                    <a:pt x="3029" y="9405"/>
                    <a:pt x="1998" y="9104"/>
                  </a:cubicBezTo>
                  <a:cubicBezTo>
                    <a:pt x="1998" y="9104"/>
                    <a:pt x="974" y="9016"/>
                    <a:pt x="987" y="5713"/>
                  </a:cubicBezTo>
                  <a:cubicBezTo>
                    <a:pt x="987" y="5713"/>
                    <a:pt x="929" y="1937"/>
                    <a:pt x="2082" y="1885"/>
                  </a:cubicBezTo>
                  <a:cubicBezTo>
                    <a:pt x="2082" y="1885"/>
                    <a:pt x="2758" y="1671"/>
                    <a:pt x="3235" y="2610"/>
                  </a:cubicBezTo>
                  <a:cubicBezTo>
                    <a:pt x="3235" y="2610"/>
                    <a:pt x="2839" y="405"/>
                    <a:pt x="1689" y="662"/>
                  </a:cubicBezTo>
                  <a:cubicBezTo>
                    <a:pt x="649" y="894"/>
                    <a:pt x="0" y="3740"/>
                    <a:pt x="0" y="7531"/>
                  </a:cubicBezTo>
                  <a:cubicBezTo>
                    <a:pt x="0" y="8916"/>
                    <a:pt x="103" y="14137"/>
                    <a:pt x="3416" y="17403"/>
                  </a:cubicBezTo>
                  <a:cubicBezTo>
                    <a:pt x="3416" y="17403"/>
                    <a:pt x="8195" y="21600"/>
                    <a:pt x="10800" y="14731"/>
                  </a:cubicBezTo>
                  <a:cubicBezTo>
                    <a:pt x="13405" y="21600"/>
                    <a:pt x="18185" y="17403"/>
                    <a:pt x="18184" y="17403"/>
                  </a:cubicBezTo>
                  <a:cubicBezTo>
                    <a:pt x="21497" y="14137"/>
                    <a:pt x="21600" y="8916"/>
                    <a:pt x="21600" y="7531"/>
                  </a:cubicBezTo>
                  <a:cubicBezTo>
                    <a:pt x="21600" y="3740"/>
                    <a:pt x="20804" y="1063"/>
                    <a:pt x="19911" y="662"/>
                  </a:cubicBezTo>
                  <a:cubicBezTo>
                    <a:pt x="18772" y="151"/>
                    <a:pt x="18365" y="2610"/>
                    <a:pt x="18365" y="2610"/>
                  </a:cubicBezTo>
                  <a:cubicBezTo>
                    <a:pt x="18842" y="1671"/>
                    <a:pt x="19518" y="1885"/>
                    <a:pt x="19518" y="1885"/>
                  </a:cubicBezTo>
                  <a:cubicBezTo>
                    <a:pt x="20671" y="1937"/>
                    <a:pt x="20613" y="5713"/>
                    <a:pt x="20613" y="5713"/>
                  </a:cubicBezTo>
                  <a:cubicBezTo>
                    <a:pt x="20626" y="9016"/>
                    <a:pt x="19602" y="9104"/>
                    <a:pt x="19602" y="9104"/>
                  </a:cubicBezTo>
                  <a:cubicBezTo>
                    <a:pt x="18571" y="9405"/>
                    <a:pt x="16861" y="6255"/>
                    <a:pt x="16861" y="6255"/>
                  </a:cubicBezTo>
                  <a:cubicBezTo>
                    <a:pt x="15208" y="3271"/>
                    <a:pt x="14504" y="1987"/>
                    <a:pt x="14214" y="1453"/>
                  </a:cubicBezTo>
                  <a:cubicBezTo>
                    <a:pt x="14179" y="1383"/>
                    <a:pt x="14142" y="1322"/>
                    <a:pt x="14106" y="1257"/>
                  </a:cubicBezTo>
                  <a:cubicBezTo>
                    <a:pt x="14037" y="1129"/>
                    <a:pt x="14018" y="1094"/>
                    <a:pt x="14018" y="1094"/>
                  </a:cubicBezTo>
                  <a:lnTo>
                    <a:pt x="14016" y="1098"/>
                  </a:lnTo>
                  <a:cubicBezTo>
                    <a:pt x="13599" y="402"/>
                    <a:pt x="13118" y="0"/>
                    <a:pt x="12602" y="0"/>
                  </a:cubicBezTo>
                  <a:cubicBezTo>
                    <a:pt x="11918" y="0"/>
                    <a:pt x="11291" y="700"/>
                    <a:pt x="10800" y="1871"/>
                  </a:cubicBezTo>
                  <a:cubicBezTo>
                    <a:pt x="10309" y="700"/>
                    <a:pt x="9682" y="0"/>
                    <a:pt x="899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270" name="Circle"/>
            <p:cNvSpPr/>
            <p:nvPr/>
          </p:nvSpPr>
          <p:spPr>
            <a:xfrm>
              <a:off x="2328708" y="1193971"/>
              <a:ext cx="295269" cy="2913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71" name="Circle"/>
            <p:cNvSpPr/>
            <p:nvPr/>
          </p:nvSpPr>
          <p:spPr>
            <a:xfrm>
              <a:off x="1604194" y="1200114"/>
              <a:ext cx="295269" cy="2913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sp>
        <p:nvSpPr>
          <p:cNvPr id="273" name="Rounded Rectangle"/>
          <p:cNvSpPr/>
          <p:nvPr/>
        </p:nvSpPr>
        <p:spPr>
          <a:xfrm>
            <a:off x="6803628" y="7435814"/>
            <a:ext cx="5588001" cy="553686"/>
          </a:xfrm>
          <a:prstGeom prst="roundRect">
            <a:avLst>
              <a:gd name="adj" fmla="val 34406"/>
            </a:avLst>
          </a:prstGeom>
          <a:ln w="63500">
            <a:solidFill>
              <a:srgbClr val="F64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3" grpId="1"/>
      <p:bldP build="whole" bldLvl="1" animBg="1" rev="0" advAuto="0" spid="265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138" name="Data Gathering…"/>
          <p:cNvSpPr txBox="1"/>
          <p:nvPr>
            <p:ph type="body" sz="half" idx="1"/>
          </p:nvPr>
        </p:nvSpPr>
        <p:spPr>
          <a:xfrm>
            <a:off x="508000" y="2628900"/>
            <a:ext cx="11988800" cy="3672946"/>
          </a:xfrm>
          <a:prstGeom prst="rect">
            <a:avLst/>
          </a:prstGeom>
        </p:spPr>
        <p:txBody>
          <a:bodyPr/>
          <a:lstStyle/>
          <a:p>
            <a:pPr marL="482600" indent="-228600">
              <a:buClrTx/>
              <a:buSzPct val="80000"/>
              <a:buFontTx/>
              <a:buBlip>
                <a:blip r:embed="rId2"/>
              </a:buBlip>
            </a:pPr>
            <a:r>
              <a:t>Data Gathering</a:t>
            </a:r>
          </a:p>
          <a:p>
            <a:pPr marL="482600" indent="-228600">
              <a:buClrTx/>
              <a:buSzPct val="80000"/>
              <a:buFontTx/>
              <a:buBlip>
                <a:blip r:embed="rId2"/>
              </a:buBlip>
            </a:pPr>
            <a:r>
              <a:t>Exploratory Data Analysis</a:t>
            </a:r>
          </a:p>
          <a:p>
            <a:pPr marL="482600" indent="-228600">
              <a:buClrTx/>
              <a:buSzPct val="80000"/>
              <a:buFontTx/>
              <a:buBlip>
                <a:blip r:embed="rId2"/>
              </a:buBlip>
            </a:pPr>
            <a:r>
              <a:t>Modeling</a:t>
            </a:r>
          </a:p>
          <a:p>
            <a:pPr marL="482600" indent="-228600">
              <a:buClrTx/>
              <a:buSzPct val="80000"/>
              <a:buFontTx/>
              <a:buBlip>
                <a:blip r:embed="rId2"/>
              </a:buBlip>
            </a:pPr>
            <a:r>
              <a:t>Deployment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teve Griswold | Data Scienc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Steve Griswold | Data Science</a:t>
            </a:r>
          </a:p>
        </p:txBody>
      </p:sp>
      <p:pic>
        <p:nvPicPr>
          <p:cNvPr id="276" name="web-development.jpg" descr="web-development.jpg"/>
          <p:cNvPicPr>
            <a:picLocks noChangeAspect="0"/>
          </p:cNvPicPr>
          <p:nvPr>
            <p:ph type="pic" idx="14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544561"/>
            <a:ext cx="12065000" cy="5537201"/>
          </a:xfrm>
          <a:prstGeom prst="rect">
            <a:avLst/>
          </a:prstGeom>
        </p:spPr>
      </p:pic>
      <p:sp>
        <p:nvSpPr>
          <p:cNvPr id="277" name="Application Deploy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 Deployment</a:t>
            </a:r>
          </a:p>
        </p:txBody>
      </p:sp>
      <p:sp>
        <p:nvSpPr>
          <p:cNvPr id="278" name="Flask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Flask</a:t>
            </a:r>
          </a:p>
          <a:p>
            <a:pPr/>
            <a:r>
              <a:t>MongoDB</a:t>
            </a:r>
          </a:p>
          <a:p>
            <a:pPr/>
            <a:r>
              <a:t>AWS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logos-quad.png" descr="logos-quad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92900" y="2565400"/>
            <a:ext cx="5842000" cy="6680200"/>
          </a:xfrm>
          <a:prstGeom prst="rect">
            <a:avLst/>
          </a:prstGeom>
        </p:spPr>
      </p:pic>
      <p:sp>
        <p:nvSpPr>
          <p:cNvPr id="281" name="Flask: U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Flask: UX</a:t>
            </a:r>
          </a:p>
        </p:txBody>
      </p:sp>
      <p:sp>
        <p:nvSpPr>
          <p:cNvPr id="282" name="Bootstrap…"/>
          <p:cNvSpPr txBox="1"/>
          <p:nvPr>
            <p:ph type="body" sz="quarter" idx="1"/>
          </p:nvPr>
        </p:nvSpPr>
        <p:spPr>
          <a:xfrm>
            <a:off x="508000" y="2730500"/>
            <a:ext cx="5816600" cy="3777543"/>
          </a:xfrm>
          <a:prstGeom prst="rect">
            <a:avLst/>
          </a:prstGeom>
        </p:spPr>
        <p:txBody>
          <a:bodyPr/>
          <a:lstStyle/>
          <a:p>
            <a:pPr marL="444500" indent="-190500">
              <a:buClrTx/>
              <a:buSzPct val="80000"/>
              <a:buFontTx/>
              <a:buBlip>
                <a:blip r:embed="rId3"/>
              </a:buBlip>
            </a:pPr>
            <a:r>
              <a:t>Bootstrap</a:t>
            </a:r>
          </a:p>
          <a:p>
            <a:pPr marL="444500" indent="-190500">
              <a:buClrTx/>
              <a:buSzPct val="80000"/>
              <a:buFontTx/>
              <a:buBlip>
                <a:blip r:embed="rId3"/>
              </a:buBlip>
            </a:pPr>
            <a:r>
              <a:t>Javascript</a:t>
            </a:r>
          </a:p>
          <a:p>
            <a:pPr marL="444500" indent="-190500">
              <a:buClrTx/>
              <a:buSzPct val="80000"/>
              <a:buFontTx/>
              <a:buBlip>
                <a:blip r:embed="rId3"/>
              </a:buBlip>
            </a:pPr>
            <a:r>
              <a:t>CSS</a:t>
            </a:r>
          </a:p>
          <a:p>
            <a:pPr marL="444500" indent="-190500">
              <a:buClrTx/>
              <a:buSzPct val="80000"/>
              <a:buFontTx/>
              <a:buBlip>
                <a:blip r:embed="rId3"/>
              </a:buBlip>
            </a:pPr>
            <a:r>
              <a:t>MongoDB NoSQL Queries</a:t>
            </a:r>
          </a:p>
          <a:p>
            <a:pPr marL="444500" indent="-190500">
              <a:buClrTx/>
              <a:buSzPct val="80000"/>
              <a:buFontTx/>
              <a:buBlip>
                <a:blip r:embed="rId3"/>
              </a:buBlip>
            </a:pPr>
            <a:r>
              <a:t>Scale to Need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-25070" y="-23482"/>
            <a:ext cx="13054940" cy="980056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pic>
        <p:nvPicPr>
          <p:cNvPr id="285" name="flask_agile_dashboard.png" descr="flask_agile_dashboard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480" t="9180" r="1141" b="0"/>
          <a:stretch>
            <a:fillRect/>
          </a:stretch>
        </p:blipFill>
        <p:spPr>
          <a:xfrm>
            <a:off x="-1" y="1083733"/>
            <a:ext cx="13004801" cy="719177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" descr="Image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29319" y="4683899"/>
            <a:ext cx="5753101" cy="4559301"/>
          </a:xfrm>
          <a:prstGeom prst="rect">
            <a:avLst/>
          </a:prstGeom>
        </p:spPr>
      </p:pic>
      <p:pic>
        <p:nvPicPr>
          <p:cNvPr id="288" name="Image" descr="Image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733562" y="520700"/>
            <a:ext cx="5753101" cy="3860800"/>
          </a:xfrm>
          <a:prstGeom prst="rect">
            <a:avLst/>
          </a:prstGeom>
        </p:spPr>
      </p:pic>
      <p:pic>
        <p:nvPicPr>
          <p:cNvPr id="289" name="Image" descr="Image"/>
          <p:cNvPicPr>
            <a:picLocks noChangeAspect="0"/>
          </p:cNvPicPr>
          <p:nvPr>
            <p:ph type="pic" idx="15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30119" y="520699"/>
            <a:ext cx="5842001" cy="87249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344" t="1270" r="2144" b="1166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teve Griswold | Data Scienc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Steve Griswold | Data Science</a:t>
            </a:r>
          </a:p>
        </p:txBody>
      </p:sp>
      <p:pic>
        <p:nvPicPr>
          <p:cNvPr id="294" name="monkey_look.jpg" descr="monkey_look.jpg"/>
          <p:cNvPicPr>
            <a:picLocks noChangeAspect="0"/>
          </p:cNvPicPr>
          <p:nvPr>
            <p:ph type="pic" idx="14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544561"/>
            <a:ext cx="12065000" cy="5537201"/>
          </a:xfrm>
          <a:prstGeom prst="rect">
            <a:avLst/>
          </a:prstGeom>
        </p:spPr>
      </p:pic>
      <p:sp>
        <p:nvSpPr>
          <p:cNvPr id="295" name="Closing Stat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Closing Statements</a:t>
            </a:r>
          </a:p>
        </p:txBody>
      </p:sp>
      <p:sp>
        <p:nvSpPr>
          <p:cNvPr id="296" name="Web Scraping:  Slow…"/>
          <p:cNvSpPr txBox="1"/>
          <p:nvPr>
            <p:ph type="body" sz="quarter" idx="1"/>
          </p:nvPr>
        </p:nvSpPr>
        <p:spPr>
          <a:xfrm>
            <a:off x="8280400" y="6692900"/>
            <a:ext cx="4241800" cy="2413000"/>
          </a:xfrm>
          <a:prstGeom prst="rect">
            <a:avLst/>
          </a:prstGeom>
        </p:spPr>
        <p:txBody>
          <a:bodyPr/>
          <a:lstStyle/>
          <a:p>
            <a:pPr/>
            <a:r>
              <a:t>Web Scraping:  Slow</a:t>
            </a:r>
          </a:p>
          <a:p>
            <a:pPr/>
            <a:r>
              <a:t>EDA:  Good and Bad</a:t>
            </a:r>
          </a:p>
          <a:p>
            <a:pPr/>
            <a:r>
              <a:t>Modeling:  Content Based</a:t>
            </a:r>
          </a:p>
          <a:p>
            <a:pPr/>
            <a:r>
              <a:t>Deployment:  Flask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ch Us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 Used</a:t>
            </a:r>
          </a:p>
        </p:txBody>
      </p:sp>
      <p:pic>
        <p:nvPicPr>
          <p:cNvPr id="299" name="galvanizelogo2.png" descr="galvanizelogo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5096" y="2494163"/>
            <a:ext cx="1804738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logo-github.png" descr="logo-githu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83368" y="4715276"/>
            <a:ext cx="3982405" cy="1723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logo-flask.png" descr="logo-flas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27497" y="4815088"/>
            <a:ext cx="4401472" cy="1723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logo-Python.png" descr="logo-Pyth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22922" y="2324100"/>
            <a:ext cx="5958956" cy="25223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8" name="Group"/>
          <p:cNvGrpSpPr/>
          <p:nvPr/>
        </p:nvGrpSpPr>
        <p:grpSpPr>
          <a:xfrm>
            <a:off x="768097" y="2428875"/>
            <a:ext cx="1905001" cy="6189846"/>
            <a:chOff x="0" y="0"/>
            <a:chExt cx="1905000" cy="6189845"/>
          </a:xfrm>
        </p:grpSpPr>
        <p:pic>
          <p:nvPicPr>
            <p:cNvPr id="303" name="logo-mongodb.png" descr="logo-mongodb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476375"/>
              <a:ext cx="1905000" cy="190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4" name="logo-PostGreSQL.png" descr="logo-PostGreSQL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9353" y="3710921"/>
              <a:ext cx="1726294" cy="2197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5" name="db-icon.png" descr="db-icon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02336" y="104775"/>
              <a:ext cx="1100328" cy="1219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6" name="Rectangle"/>
            <p:cNvSpPr/>
            <p:nvPr/>
          </p:nvSpPr>
          <p:spPr>
            <a:xfrm>
              <a:off x="18758" y="0"/>
              <a:ext cx="1867484" cy="1428750"/>
            </a:xfrm>
            <a:prstGeom prst="rect">
              <a:avLst/>
            </a:prstGeom>
            <a:noFill/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07" name="Rectangle"/>
            <p:cNvSpPr/>
            <p:nvPr/>
          </p:nvSpPr>
          <p:spPr>
            <a:xfrm>
              <a:off x="18758" y="1428750"/>
              <a:ext cx="1867484" cy="4761096"/>
            </a:xfrm>
            <a:prstGeom prst="rect">
              <a:avLst/>
            </a:prstGeom>
            <a:noFill/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pic>
        <p:nvPicPr>
          <p:cNvPr id="309" name="logo-ubuntu.png" descr="logo-ubuntu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930562" y="6251976"/>
            <a:ext cx="2889646" cy="2889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G_6823 copy.jpg" descr="IMG_6823 copy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92900" y="2565400"/>
            <a:ext cx="5842000" cy="6680200"/>
          </a:xfrm>
          <a:prstGeom prst="rect">
            <a:avLst/>
          </a:prstGeom>
        </p:spPr>
      </p:pic>
      <p:sp>
        <p:nvSpPr>
          <p:cNvPr id="312" name="Thank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  <p:sp>
        <p:nvSpPr>
          <p:cNvPr id="313" name="Presenter:  Steve Griswold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43305">
              <a:spcBef>
                <a:spcPts val="1600"/>
              </a:spcBef>
              <a:defRPr sz="3069"/>
            </a:pPr>
            <a:r>
              <a:t>Presenter:  </a:t>
            </a:r>
            <a:r>
              <a:rPr b="1"/>
              <a:t>Steve Griswold</a:t>
            </a:r>
          </a:p>
          <a:p>
            <a:pPr defTabSz="543305">
              <a:spcBef>
                <a:spcPts val="1600"/>
              </a:spcBef>
              <a:defRPr sz="2790"/>
            </a:pPr>
            <a:r>
              <a:t>Topic: Yelp - Natural Language</a:t>
            </a:r>
          </a:p>
          <a:p>
            <a:pPr defTabSz="543305">
              <a:spcBef>
                <a:spcPts val="1600"/>
              </a:spcBef>
              <a:defRPr sz="2790"/>
            </a:pPr>
          </a:p>
          <a:p>
            <a:pPr defTabSz="543305">
              <a:spcBef>
                <a:spcPts val="1600"/>
              </a:spcBef>
              <a:defRPr sz="2790"/>
            </a:pPr>
            <a:r>
              <a:t>LinkedIn:</a:t>
            </a:r>
          </a:p>
          <a:p>
            <a:pPr defTabSz="543305">
              <a:spcBef>
                <a:spcPts val="1600"/>
              </a:spcBef>
              <a:defRPr sz="2790"/>
            </a:pPr>
            <a:r>
              <a:rPr u="sng">
                <a:hlinkClick r:id="rId3" invalidUrl="" action="" tgtFrame="" tooltip="" history="1" highlightClick="0" endSnd="0"/>
              </a:rPr>
              <a:t>https://www.linkedin.com/in/steve-griswold-data-scientist/</a:t>
            </a:r>
          </a:p>
          <a:p>
            <a:pPr defTabSz="543305">
              <a:spcBef>
                <a:spcPts val="1600"/>
              </a:spcBef>
              <a:defRPr sz="2790"/>
            </a:pPr>
            <a:r>
              <a:t>GitHub:</a:t>
            </a:r>
          </a:p>
          <a:p>
            <a:pPr defTabSz="543305">
              <a:spcBef>
                <a:spcPts val="1600"/>
              </a:spcBef>
              <a:defRPr sz="2790"/>
            </a:pPr>
            <a:r>
              <a:rPr u="sng">
                <a:hlinkClick r:id="rId4" invalidUrl="" action="" tgtFrame="" tooltip="" history="1" highlightClick="0" endSnd="0"/>
              </a:rPr>
              <a:t>https://github.com/SteveGriswold3</a:t>
            </a:r>
          </a:p>
        </p:txBody>
      </p:sp>
      <p:pic>
        <p:nvPicPr>
          <p:cNvPr id="314" name="thug-life-glasses.png" descr="thug-life-glasse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23997" y="4423814"/>
            <a:ext cx="3040556" cy="608112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Line"/>
          <p:cNvSpPr/>
          <p:nvPr/>
        </p:nvSpPr>
        <p:spPr>
          <a:xfrm>
            <a:off x="749563" y="4394200"/>
            <a:ext cx="5333474" cy="1"/>
          </a:xfrm>
          <a:prstGeom prst="line">
            <a:avLst/>
          </a:prstGeom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17" name="Any Questions?"/>
          <p:cNvSpPr/>
          <p:nvPr/>
        </p:nvSpPr>
        <p:spPr>
          <a:xfrm>
            <a:off x="10598785" y="2878472"/>
            <a:ext cx="2364964" cy="1975205"/>
          </a:xfrm>
          <a:prstGeom prst="wedgeEllipseCallout">
            <a:avLst>
              <a:gd name="adj1" fmla="val -49385"/>
              <a:gd name="adj2" fmla="val 61789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/>
            <a:r>
              <a:t>Any Questions?</a:t>
            </a:r>
          </a:p>
        </p:txBody>
      </p:sp>
      <p:pic>
        <p:nvPicPr>
          <p:cNvPr id="318" name="handst.png" descr="hands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 rot="19260000">
            <a:off x="3718429" y="-4716091"/>
            <a:ext cx="16125691" cy="9562447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xit" nodeType="afterEffect" presetSubtype="3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7" grpId="3"/>
      <p:bldP build="whole" bldLvl="1" animBg="1" rev="0" advAuto="0" spid="318" grpId="1"/>
      <p:bldP build="whole" bldLvl="1" animBg="1" rev="0" advAuto="0" spid="314" grpId="2"/>
      <p:bldP build="whole" bldLvl="1" animBg="1" rev="0" advAuto="0" spid="318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teve Griswold | Data Scienc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Steve Griswold | Data Science</a:t>
            </a:r>
          </a:p>
        </p:txBody>
      </p:sp>
      <p:pic>
        <p:nvPicPr>
          <p:cNvPr id="141" name="yelp-building-SF.jpg" descr="yelp-building-SF.jpg"/>
          <p:cNvPicPr>
            <a:picLocks noChangeAspect="0"/>
          </p:cNvPicPr>
          <p:nvPr>
            <p:ph type="pic" idx="14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91219" y="558799"/>
            <a:ext cx="5842001" cy="8661401"/>
          </a:xfrm>
          <a:prstGeom prst="rect">
            <a:avLst/>
          </a:prstGeom>
        </p:spPr>
      </p:pic>
      <p:sp>
        <p:nvSpPr>
          <p:cNvPr id="142" name="Yel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Yelp</a:t>
            </a:r>
          </a:p>
        </p:txBody>
      </p:sp>
      <p:sp>
        <p:nvSpPr>
          <p:cNvPr id="143" name="Launched in 2004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Launched in 2004</a:t>
            </a:r>
          </a:p>
          <a:p>
            <a:pPr/>
            <a:r>
              <a:t>Publish Crowd-Sourced Reviews</a:t>
            </a:r>
          </a:p>
          <a:p>
            <a:pPr/>
            <a:r>
              <a:t>Revenue - $713 million (2016)</a:t>
            </a:r>
          </a:p>
          <a:p>
            <a:pPr/>
          </a:p>
          <a:p>
            <a:pPr/>
            <a:r>
              <a:t>2017 Year End Stats</a:t>
            </a:r>
          </a:p>
          <a:p>
            <a:pPr lvl="1"/>
            <a:r>
              <a:t>-141 million unique visitors per month</a:t>
            </a:r>
          </a:p>
          <a:p>
            <a:pPr lvl="1"/>
            <a:r>
              <a:t>-148 million reviews</a:t>
            </a:r>
          </a:p>
        </p:txBody>
      </p:sp>
      <p:sp>
        <p:nvSpPr>
          <p:cNvPr id="144" name="Source:  https://en.wikipedia.org/wiki/Yelp"/>
          <p:cNvSpPr txBox="1"/>
          <p:nvPr/>
        </p:nvSpPr>
        <p:spPr>
          <a:xfrm>
            <a:off x="230584" y="9232899"/>
            <a:ext cx="623173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 </a:t>
            </a:r>
            <a:r>
              <a:rPr u="sng">
                <a:hlinkClick r:id="rId3" invalidUrl="" action="" tgtFrame="" tooltip="" history="1" highlightClick="0" endSnd="0"/>
              </a:rPr>
              <a:t>https://en.wikipedia.org/wiki/Yelp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teve Griswold | Data Scienc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Steve Griswold | Data Science</a:t>
            </a:r>
          </a:p>
        </p:txBody>
      </p:sp>
      <p:pic>
        <p:nvPicPr>
          <p:cNvPr id="147" name="Screen Shot 2018-08-26 at 10.21.21 AM.png" descr="Screen Shot 2018-08-26 at 10.21.21 AM.png"/>
          <p:cNvPicPr>
            <a:picLocks noChangeAspect="0"/>
          </p:cNvPicPr>
          <p:nvPr>
            <p:ph type="pic" idx="14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544561"/>
            <a:ext cx="12065000" cy="5537201"/>
          </a:xfrm>
          <a:prstGeom prst="rect">
            <a:avLst/>
          </a:prstGeom>
        </p:spPr>
      </p:pic>
      <p:sp>
        <p:nvSpPr>
          <p:cNvPr id="148" name="Date Gath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 Gathering</a:t>
            </a:r>
          </a:p>
        </p:txBody>
      </p:sp>
      <p:sp>
        <p:nvSpPr>
          <p:cNvPr id="149" name="Python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</a:t>
            </a:r>
          </a:p>
          <a:p>
            <a:pPr/>
            <a:r>
              <a:t>Yelp API</a:t>
            </a:r>
          </a:p>
          <a:p>
            <a:pPr/>
            <a:r>
              <a:t>Beautiful Soup</a:t>
            </a:r>
          </a:p>
          <a:p>
            <a:pPr lvl="1"/>
            <a:r>
              <a:t>aka Web Scrapping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yelp_businesses_search.png" descr="yelp_businesses_search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92900" y="2565400"/>
            <a:ext cx="5842001" cy="6680200"/>
          </a:xfrm>
          <a:prstGeom prst="rect">
            <a:avLst/>
          </a:prstGeom>
        </p:spPr>
      </p:pic>
      <p:sp>
        <p:nvSpPr>
          <p:cNvPr id="152" name="Yelp A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Yelp API</a:t>
            </a:r>
          </a:p>
        </p:txBody>
      </p:sp>
      <p:sp>
        <p:nvSpPr>
          <p:cNvPr id="153" name="Business Search:…"/>
          <p:cNvSpPr txBox="1"/>
          <p:nvPr>
            <p:ph type="body" sz="quarter" idx="1"/>
          </p:nvPr>
        </p:nvSpPr>
        <p:spPr>
          <a:xfrm>
            <a:off x="508000" y="2730500"/>
            <a:ext cx="5816600" cy="2652663"/>
          </a:xfrm>
          <a:prstGeom prst="rect">
            <a:avLst/>
          </a:prstGeom>
        </p:spPr>
        <p:txBody>
          <a:bodyPr/>
          <a:lstStyle/>
          <a:p>
            <a:pPr marL="482600" indent="-228600">
              <a:spcBef>
                <a:spcPts val="2400"/>
              </a:spcBef>
              <a:buClrTx/>
              <a:buSzPct val="80000"/>
              <a:buFontTx/>
              <a:buBlip>
                <a:blip r:embed="rId3"/>
              </a:buBlip>
              <a:defRPr sz="3600"/>
            </a:pPr>
            <a:r>
              <a:t>Business Search:  </a:t>
            </a:r>
          </a:p>
          <a:p>
            <a:pPr lvl="1" marL="939800" indent="-469900">
              <a:spcBef>
                <a:spcPts val="2400"/>
              </a:spcBef>
              <a:buClrTx/>
              <a:buSzPct val="75000"/>
              <a:buFontTx/>
              <a:buChar char="•"/>
              <a:defRPr sz="3600"/>
            </a:pPr>
            <a:r>
              <a:t>50 per GET</a:t>
            </a:r>
          </a:p>
          <a:p>
            <a:pPr lvl="1" marL="939800" indent="-469900">
              <a:spcBef>
                <a:spcPts val="2400"/>
              </a:spcBef>
              <a:buClrTx/>
              <a:buSzPct val="75000"/>
              <a:buFontTx/>
              <a:buChar char="•"/>
              <a:defRPr sz="3600"/>
            </a:pPr>
            <a:r>
              <a:t>1000 per Location</a:t>
            </a:r>
          </a:p>
        </p:txBody>
      </p:sp>
      <p:sp>
        <p:nvSpPr>
          <p:cNvPr id="154" name="Reviews…"/>
          <p:cNvSpPr txBox="1"/>
          <p:nvPr/>
        </p:nvSpPr>
        <p:spPr>
          <a:xfrm>
            <a:off x="508000" y="5467548"/>
            <a:ext cx="5816600" cy="265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82600" indent="-228600" algn="l">
              <a:spcBef>
                <a:spcPts val="2400"/>
              </a:spcBef>
              <a:buSzPct val="80000"/>
              <a:buBlip>
                <a:blip r:embed="rId3"/>
              </a:buBlip>
              <a:defRPr sz="3600"/>
            </a:pPr>
            <a:r>
              <a:t>Reviews</a:t>
            </a:r>
          </a:p>
          <a:p>
            <a:pPr lvl="1" marL="939800" indent="-469900" algn="l">
              <a:spcBef>
                <a:spcPts val="2400"/>
              </a:spcBef>
              <a:buSzPct val="75000"/>
              <a:buChar char="•"/>
              <a:defRPr sz="3600"/>
            </a:pPr>
            <a:r>
              <a:t>3 Reviews per Business</a:t>
            </a:r>
          </a:p>
          <a:p>
            <a:pPr lvl="1" marL="939800" indent="-469900" algn="l">
              <a:spcBef>
                <a:spcPts val="2400"/>
              </a:spcBef>
              <a:buSzPct val="75000"/>
              <a:buChar char="•"/>
              <a:defRPr sz="3600"/>
            </a:pPr>
            <a:r>
              <a:t>Truncated to 160 char 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26" grpId="1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6" dur="5000" fill="hold" tmFilter="0, 0; .2, .5; .8, .5; 1, 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fill="hold" autoRev="1"/>
                                        <p:tgtEl>
                                          <p:spTgt spid="1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logo-PostGreSQL.png" descr="logo-PostGreSQL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353013" y="4679950"/>
            <a:ext cx="3999574" cy="4559300"/>
          </a:xfrm>
          <a:prstGeom prst="rect">
            <a:avLst/>
          </a:prstGeom>
        </p:spPr>
      </p:pic>
      <p:pic>
        <p:nvPicPr>
          <p:cNvPr id="157" name="business_api_rings.png" descr="business_api_rings.png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476250" y="520700"/>
            <a:ext cx="5753100" cy="3860800"/>
          </a:xfrm>
          <a:prstGeom prst="rect">
            <a:avLst/>
          </a:prstGeom>
        </p:spPr>
      </p:pic>
      <p:pic>
        <p:nvPicPr>
          <p:cNvPr id="158" name="Phoenix_valley_businesses.png" descr="Phoenix_valley_businesses.png"/>
          <p:cNvPicPr>
            <a:picLocks noChangeAspect="0"/>
          </p:cNvPicPr>
          <p:nvPr>
            <p:ph type="pic" idx="15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889863" y="522132"/>
            <a:ext cx="5448074" cy="3857936"/>
          </a:xfrm>
          <a:prstGeom prst="rect">
            <a:avLst/>
          </a:prstGeom>
        </p:spPr>
      </p:pic>
      <p:grpSp>
        <p:nvGrpSpPr>
          <p:cNvPr id="161" name="logo-mongodb.png"/>
          <p:cNvGrpSpPr/>
          <p:nvPr/>
        </p:nvGrpSpPr>
        <p:grpSpPr>
          <a:xfrm>
            <a:off x="7614113" y="4679950"/>
            <a:ext cx="3999574" cy="4559301"/>
            <a:chOff x="0" y="0"/>
            <a:chExt cx="3999573" cy="4559300"/>
          </a:xfrm>
        </p:grpSpPr>
        <p:pic>
          <p:nvPicPr>
            <p:cNvPr id="160" name="logo-mongodb.png" descr="logo-mongodb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695" t="0" r="782" b="0"/>
            <a:stretch>
              <a:fillRect/>
            </a:stretch>
          </p:blipFill>
          <p:spPr>
            <a:xfrm>
              <a:off x="127000" y="265542"/>
              <a:ext cx="3745574" cy="384075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9" name="logo-mongodb.png" descr="logo-mongodb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999574" cy="45593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teve Griswold | Data Scienc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Steve Griswold | Data Science</a:t>
            </a:r>
          </a:p>
        </p:txBody>
      </p:sp>
      <p:pic>
        <p:nvPicPr>
          <p:cNvPr id="164" name="maxresdefault.jpg" descr="maxresdefault.jpg"/>
          <p:cNvPicPr>
            <a:picLocks noChangeAspect="0"/>
          </p:cNvPicPr>
          <p:nvPr>
            <p:ph type="pic" idx="14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228780"/>
            <a:ext cx="12065000" cy="5894720"/>
          </a:xfrm>
          <a:prstGeom prst="rect">
            <a:avLst/>
          </a:prstGeom>
        </p:spPr>
      </p:pic>
      <p:sp>
        <p:nvSpPr>
          <p:cNvPr id="165" name="Exploratory Data Analysis (EDA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Exploratory Data Analysis (EDA)</a:t>
            </a:r>
          </a:p>
        </p:txBody>
      </p:sp>
      <p:sp>
        <p:nvSpPr>
          <p:cNvPr id="166" name="Matplotlib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Matplotlib </a:t>
            </a:r>
          </a:p>
          <a:p>
            <a:pPr/>
            <a:r>
              <a:t>Pandas</a:t>
            </a:r>
          </a:p>
          <a:p>
            <a:pPr/>
            <a:r>
              <a:t>Numpy</a:t>
            </a:r>
          </a:p>
          <a:p>
            <a:pPr/>
            <a:r>
              <a:t>Vectorizing </a:t>
            </a:r>
          </a:p>
          <a:p>
            <a:pPr/>
            <a:r>
              <a:t>Word Cloud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hoenix_Star_Totals.png" descr="Phoenix_Star_Totals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92900" y="2565400"/>
            <a:ext cx="5842000" cy="6680200"/>
          </a:xfrm>
          <a:prstGeom prst="rect">
            <a:avLst/>
          </a:prstGeom>
        </p:spPr>
      </p:pic>
      <p:sp>
        <p:nvSpPr>
          <p:cNvPr id="169" name="Review Rat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Ratings</a:t>
            </a:r>
          </a:p>
        </p:txBody>
      </p:sp>
      <p:sp>
        <p:nvSpPr>
          <p:cNvPr id="170" name="Why really do reviews?…"/>
          <p:cNvSpPr txBox="1"/>
          <p:nvPr>
            <p:ph type="body" sz="quarter" idx="1"/>
          </p:nvPr>
        </p:nvSpPr>
        <p:spPr>
          <a:xfrm>
            <a:off x="508000" y="2730500"/>
            <a:ext cx="5816600" cy="3836591"/>
          </a:xfrm>
          <a:prstGeom prst="rect">
            <a:avLst/>
          </a:prstGeom>
        </p:spPr>
        <p:txBody>
          <a:bodyPr/>
          <a:lstStyle/>
          <a:p>
            <a:pPr marL="482600" indent="-228600">
              <a:spcBef>
                <a:spcPts val="2400"/>
              </a:spcBef>
              <a:buClrTx/>
              <a:buSzPct val="80000"/>
              <a:buFontTx/>
              <a:buBlip>
                <a:blip r:embed="rId3"/>
              </a:buBlip>
              <a:defRPr sz="3600"/>
            </a:pPr>
            <a:r>
              <a:t>Why really do reviews?</a:t>
            </a:r>
          </a:p>
          <a:p>
            <a:pPr marL="482600" indent="-228600">
              <a:spcBef>
                <a:spcPts val="2400"/>
              </a:spcBef>
              <a:buClrTx/>
              <a:buSzPct val="80000"/>
              <a:buFontTx/>
              <a:buBlip>
                <a:blip r:embed="rId3"/>
              </a:buBlip>
              <a:defRPr sz="3600"/>
            </a:pPr>
            <a:r>
              <a:t> It was Really Good.</a:t>
            </a:r>
          </a:p>
          <a:p>
            <a:pPr marL="482600" indent="-228600">
              <a:spcBef>
                <a:spcPts val="2400"/>
              </a:spcBef>
              <a:buClrTx/>
              <a:buSzPct val="80000"/>
              <a:buFontTx/>
              <a:buBlip>
                <a:blip r:embed="rId3"/>
              </a:buBlip>
              <a:defRPr sz="3600"/>
            </a:pPr>
            <a:r>
              <a:t>It was Really Bad.</a:t>
            </a:r>
          </a:p>
          <a:p>
            <a:pPr marL="482600" indent="-228600">
              <a:spcBef>
                <a:spcPts val="2400"/>
              </a:spcBef>
              <a:buClrTx/>
              <a:buSzPct val="80000"/>
              <a:buFontTx/>
              <a:buBlip>
                <a:blip r:embed="rId3"/>
              </a:buBlip>
              <a:defRPr sz="3600"/>
            </a:pPr>
            <a:r>
              <a:t>How should I combine?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verage User Review Cou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Average User Review Count</a:t>
            </a:r>
          </a:p>
        </p:txBody>
      </p:sp>
      <p:sp>
        <p:nvSpPr>
          <p:cNvPr id="173" name="Low frequency…"/>
          <p:cNvSpPr txBox="1"/>
          <p:nvPr>
            <p:ph type="body" sz="half" idx="1"/>
          </p:nvPr>
        </p:nvSpPr>
        <p:spPr>
          <a:xfrm>
            <a:off x="419143" y="2628900"/>
            <a:ext cx="5947834" cy="6096001"/>
          </a:xfrm>
          <a:prstGeom prst="rect">
            <a:avLst/>
          </a:prstGeom>
        </p:spPr>
        <p:txBody>
          <a:bodyPr/>
          <a:lstStyle/>
          <a:p>
            <a:pPr marL="482600" indent="-228600">
              <a:buClrTx/>
              <a:buSzPct val="80000"/>
              <a:buFontTx/>
              <a:buBlip>
                <a:blip r:embed="rId2"/>
              </a:buBlip>
            </a:pPr>
            <a:r>
              <a:t>Low frequency</a:t>
            </a:r>
          </a:p>
          <a:p>
            <a:pPr lvl="1">
              <a:buClrTx/>
              <a:buSzPct val="75000"/>
              <a:buFontTx/>
              <a:buChar char="•"/>
            </a:pPr>
            <a:r>
              <a:t>1 Star - Bad</a:t>
            </a:r>
          </a:p>
          <a:p>
            <a:pPr lvl="1">
              <a:buClrTx/>
              <a:buSzPct val="75000"/>
              <a:buFontTx/>
              <a:buChar char="•"/>
            </a:pPr>
            <a:r>
              <a:t>5 Star - Good</a:t>
            </a:r>
          </a:p>
          <a:p>
            <a:pPr marL="482600" indent="-228600">
              <a:buClrTx/>
              <a:buSzPct val="80000"/>
              <a:buFontTx/>
              <a:buBlip>
                <a:blip r:embed="rId2"/>
              </a:buBlip>
            </a:pPr>
            <a:r>
              <a:t> Split the Middle</a:t>
            </a:r>
          </a:p>
          <a:p>
            <a:pPr lvl="1">
              <a:buClrTx/>
              <a:buSzPct val="75000"/>
              <a:buFontTx/>
              <a:buChar char="•"/>
            </a:pPr>
            <a:r>
              <a:t>2 Star - Bad</a:t>
            </a:r>
          </a:p>
          <a:p>
            <a:pPr lvl="1">
              <a:buClrTx/>
              <a:buSzPct val="75000"/>
              <a:buFontTx/>
              <a:buChar char="•"/>
            </a:pPr>
            <a:r>
              <a:t>4 Star - Good</a:t>
            </a:r>
          </a:p>
        </p:txBody>
      </p:sp>
      <p:graphicFrame>
        <p:nvGraphicFramePr>
          <p:cNvPr id="174" name="Table"/>
          <p:cNvGraphicFramePr/>
          <p:nvPr/>
        </p:nvGraphicFramePr>
        <p:xfrm>
          <a:off x="6596757" y="2628900"/>
          <a:ext cx="5981701" cy="6096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441358"/>
                <a:gridCol w="1299873"/>
                <a:gridCol w="3143101"/>
              </a:tblGrid>
              <a:tr h="10160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Rating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C9C3BA"/>
                      </a:solidFill>
                      <a:miter lim="400000"/>
                    </a:lnL>
                    <a:lnT w="63500">
                      <a:solidFill>
                        <a:srgbClr val="C9C3B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Rating Counts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rgbClr val="C9C3B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</a:rPr>
                        <a:t>User Average Number of  Reviews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C9C3BA"/>
                      </a:solidFill>
                      <a:miter lim="400000"/>
                    </a:lnR>
                    <a:lnT w="63500">
                      <a:solidFill>
                        <a:srgbClr val="C9C3BA"/>
                      </a:solidFill>
                      <a:miter lim="400000"/>
                    </a:lnT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C9C3BA"/>
                      </a:solidFill>
                      <a:miter lim="400000"/>
                    </a:lnL>
                    <a:lnR w="12700">
                      <a:solidFill>
                        <a:srgbClr val="C9C3BA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5018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9C3BA"/>
                      </a:solidFill>
                      <a:miter lim="400000"/>
                    </a:lnL>
                    <a:lnR w="12700">
                      <a:solidFill>
                        <a:srgbClr val="C9C3BA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9C3BA"/>
                      </a:solidFill>
                      <a:miter lim="400000"/>
                    </a:lnL>
                    <a:lnR w="63500">
                      <a:solidFill>
                        <a:srgbClr val="C9C3BA"/>
                      </a:solidFill>
                      <a:miter lim="400000"/>
                    </a:lnR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C9C3BA"/>
                      </a:solidFill>
                      <a:miter lim="400000"/>
                    </a:lnL>
                    <a:lnR w="12700">
                      <a:solidFill>
                        <a:srgbClr val="C9C3BA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2214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9C3BA"/>
                      </a:solidFill>
                      <a:miter lim="400000"/>
                    </a:lnL>
                    <a:lnR w="12700">
                      <a:solidFill>
                        <a:srgbClr val="C9C3BA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110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9C3BA"/>
                      </a:solidFill>
                      <a:miter lim="400000"/>
                    </a:lnL>
                    <a:lnR w="63500">
                      <a:solidFill>
                        <a:srgbClr val="C9C3BA"/>
                      </a:solidFill>
                      <a:miter lim="400000"/>
                    </a:lnR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C9C3BA"/>
                      </a:solidFill>
                      <a:miter lim="400000"/>
                    </a:lnL>
                    <a:lnR w="12700">
                      <a:solidFill>
                        <a:srgbClr val="C9C3BA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2599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9C3BA"/>
                      </a:solidFill>
                      <a:miter lim="400000"/>
                    </a:lnL>
                    <a:lnR w="12700">
                      <a:solidFill>
                        <a:srgbClr val="C9C3BA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200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9C3BA"/>
                      </a:solidFill>
                      <a:miter lim="400000"/>
                    </a:lnL>
                    <a:lnR w="63500">
                      <a:solidFill>
                        <a:srgbClr val="C9C3BA"/>
                      </a:solidFill>
                      <a:miter lim="400000"/>
                    </a:lnR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C9C3BA"/>
                      </a:solidFill>
                      <a:miter lim="400000"/>
                    </a:lnL>
                    <a:lnR w="12700">
                      <a:solidFill>
                        <a:srgbClr val="C9C3BA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4733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9C3BA"/>
                      </a:solidFill>
                      <a:miter lim="400000"/>
                    </a:lnL>
                    <a:lnR w="12700">
                      <a:solidFill>
                        <a:srgbClr val="C9C3BA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190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9C3BA"/>
                      </a:solidFill>
                      <a:miter lim="400000"/>
                    </a:lnL>
                    <a:lnR w="63500">
                      <a:solidFill>
                        <a:srgbClr val="C9C3BA"/>
                      </a:solidFill>
                      <a:miter lim="400000"/>
                    </a:lnR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C9C3BA"/>
                      </a:solidFill>
                      <a:miter lim="400000"/>
                    </a:lnL>
                    <a:lnR w="12700">
                      <a:solidFill>
                        <a:srgbClr val="C9C3BA"/>
                      </a:solidFill>
                      <a:miter lim="400000"/>
                    </a:lnR>
                    <a:lnB w="63500">
                      <a:solidFill>
                        <a:srgbClr val="C9C3B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9545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9C3BA"/>
                      </a:solidFill>
                      <a:miter lim="400000"/>
                    </a:lnL>
                    <a:lnR w="12700">
                      <a:solidFill>
                        <a:srgbClr val="C9C3BA"/>
                      </a:solidFill>
                      <a:miter lim="400000"/>
                    </a:lnR>
                    <a:lnB w="63500">
                      <a:solidFill>
                        <a:srgbClr val="C9C3B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9C3BA"/>
                      </a:solidFill>
                      <a:miter lim="400000"/>
                    </a:lnL>
                    <a:lnR w="63500">
                      <a:solidFill>
                        <a:srgbClr val="C9C3BA"/>
                      </a:solidFill>
                      <a:miter lim="400000"/>
                    </a:lnR>
                    <a:lnB w="63500">
                      <a:solidFill>
                        <a:srgbClr val="C9C3BA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